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84" r:id="rId3"/>
    <p:sldId id="258" r:id="rId4"/>
    <p:sldId id="259" r:id="rId5"/>
    <p:sldId id="286" r:id="rId6"/>
    <p:sldId id="287" r:id="rId7"/>
    <p:sldId id="288" r:id="rId8"/>
    <p:sldId id="272" r:id="rId9"/>
    <p:sldId id="273" r:id="rId10"/>
    <p:sldId id="289" r:id="rId11"/>
    <p:sldId id="290" r:id="rId12"/>
    <p:sldId id="291" r:id="rId13"/>
    <p:sldId id="277" r:id="rId14"/>
    <p:sldId id="276" r:id="rId15"/>
    <p:sldId id="292" r:id="rId16"/>
    <p:sldId id="293" r:id="rId17"/>
    <p:sldId id="294" r:id="rId18"/>
    <p:sldId id="285" r:id="rId19"/>
    <p:sldId id="281" r:id="rId20"/>
    <p:sldId id="282" r:id="rId21"/>
    <p:sldId id="283" r:id="rId22"/>
  </p:sldIdLst>
  <p:sldSz cx="18288000" cy="10287000"/>
  <p:notesSz cx="6858000" cy="9144000"/>
  <p:embeddedFontLst>
    <p:embeddedFont>
      <p:font typeface="思源黑体 CN Bold" panose="02010600030101010101" charset="-122"/>
      <p:bold r:id="rId24"/>
    </p:embeddedFont>
    <p:embeddedFont>
      <p:font typeface="思源黑体 CN Heavy" panose="02010600030101010101" charset="-122"/>
      <p:bold r:id="rId25"/>
    </p:embeddedFont>
    <p:embeddedFont>
      <p:font typeface="Arimo" panose="02010600030101010101" charset="0"/>
      <p:regular r:id="rId26"/>
    </p:embeddedFont>
    <p:embeddedFont>
      <p:font typeface="Arimo Bold" panose="02010600030101010101" charset="0"/>
      <p:regular r:id="rId27"/>
    </p:embeddedFont>
    <p:embeddedFont>
      <p:font typeface="Bahnschrift SemiBold" panose="020B0502040204020203" pitchFamily="34" charset="0"/>
      <p:bold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楷体" panose="02010609060101010101" pitchFamily="49" charset="-122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99" autoAdjust="0"/>
    <p:restoredTop sz="94622" autoAdjust="0"/>
  </p:normalViewPr>
  <p:slideViewPr>
    <p:cSldViewPr>
      <p:cViewPr varScale="1">
        <p:scale>
          <a:sx n="60" d="100"/>
          <a:sy n="60" d="100"/>
        </p:scale>
        <p:origin x="54" y="29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3C2E9-2DD6-421E-AEDE-A6DE1DE77914}" type="datetimeFigureOut">
              <a:rPr lang="zh-CN" altLang="en-US" smtClean="0"/>
              <a:t>2025/3/5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58A87-37C8-42AB-B105-C7546C324B0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50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58A87-37C8-42AB-B105-C7546C324B0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688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58A87-37C8-42AB-B105-C7546C324B0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919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58A87-37C8-42AB-B105-C7546C324B0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233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58A87-37C8-42AB-B105-C7546C324B0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85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05000" y="2476500"/>
            <a:ext cx="15321280" cy="92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altLang="zh-CN" sz="6400" b="1" dirty="0">
                <a:solidFill>
                  <a:srgbClr val="0070C0"/>
                </a:solidFill>
                <a:latin typeface="Arial" panose="020B0604020202020204" pitchFamily="34" charset="0"/>
                <a:ea typeface="Arimo Bold"/>
                <a:cs typeface="Arial" panose="020B0604020202020204" pitchFamily="34" charset="0"/>
              </a:rPr>
              <a:t>Rescue Robot Game</a:t>
            </a:r>
            <a:endParaRPr lang="en-US" sz="6400" b="1" dirty="0">
              <a:solidFill>
                <a:srgbClr val="0070C0"/>
              </a:solidFill>
              <a:latin typeface="Arial" panose="020B0604020202020204" pitchFamily="34" charset="0"/>
              <a:ea typeface="Arimo Bold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905000" y="3650398"/>
            <a:ext cx="15427007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zh-CN" altLang="en-US" sz="9599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地震救援</a:t>
            </a:r>
            <a:endParaRPr lang="en-US" sz="9599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D2D40D-A76E-4EFE-871F-BF5A961B99B3}"/>
              </a:ext>
            </a:extLst>
          </p:cNvPr>
          <p:cNvSpPr txBox="1"/>
          <p:nvPr/>
        </p:nvSpPr>
        <p:spPr>
          <a:xfrm>
            <a:off x="1905000" y="5295395"/>
            <a:ext cx="6781800" cy="166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梁思奇</a:t>
            </a:r>
            <a:endParaRPr lang="en-US" altLang="zh-CN" sz="3600" dirty="0">
              <a:solidFill>
                <a:srgbClr val="0070C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>
                <a:solidFill>
                  <a:srgbClr val="0070C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2024/6/13</a:t>
            </a:r>
            <a:endParaRPr lang="zh-CN" altLang="en-US" sz="3600" dirty="0">
              <a:solidFill>
                <a:srgbClr val="0070C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5FA8B89-FCBF-7388-0CB8-04CE9D8BCE29}"/>
              </a:ext>
            </a:extLst>
          </p:cNvPr>
          <p:cNvSpPr/>
          <p:nvPr/>
        </p:nvSpPr>
        <p:spPr>
          <a:xfrm>
            <a:off x="7990696" y="8791342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695763" y="2668954"/>
            <a:ext cx="9270488" cy="6284546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123469" y="1741585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3730" y="3007611"/>
            <a:ext cx="8683482" cy="5748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在斜线搜索的过程中，若灾点距离</a:t>
            </a:r>
            <a:r>
              <a:rPr lang="zh-CN" altLang="en-US" sz="2800" dirty="0">
                <a:solidFill>
                  <a:schemeClr val="bg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自身的视野范围</a:t>
            </a:r>
            <a:r>
              <a:rPr lang="en-US" altLang="zh-CN" sz="2800" dirty="0">
                <a:solidFill>
                  <a:schemeClr val="bg1">
                    <a:lumMod val="5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以内，可以直接前往，但要进行判断是否需要前往。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判断条件为：</a:t>
            </a:r>
            <a:r>
              <a:rPr lang="zh-CN" altLang="en-US" sz="28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严重灾点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直接前往；</a:t>
            </a:r>
            <a:r>
              <a:rPr lang="zh-CN" altLang="en-US" sz="2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普通灾点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若已经在救援的机器人小于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，则加入救援，否则认为救援力量足够，不再前往。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到达灾点后将灾点受救援数量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+1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，并停留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120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时钟周期，之后返程回到基地维修。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回到基地后假设新的搜救机器人再次从相同的起点出发。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695763" y="473312"/>
            <a:ext cx="9442450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第二种：自行寻找灾点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E868C9E-64BC-4C2E-8A95-15AC3D8F9854}"/>
              </a:ext>
            </a:extLst>
          </p:cNvPr>
          <p:cNvSpPr txBox="1"/>
          <p:nvPr/>
        </p:nvSpPr>
        <p:spPr>
          <a:xfrm>
            <a:off x="1658262" y="1708692"/>
            <a:ext cx="2761337" cy="96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寻路方式 </a:t>
            </a:r>
            <a:r>
              <a:rPr lang="en-US" altLang="zh-CN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endParaRPr lang="en-US" sz="4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50D12D-FEA7-9832-CD96-2A76BF475769}"/>
              </a:ext>
            </a:extLst>
          </p:cNvPr>
          <p:cNvSpPr/>
          <p:nvPr/>
        </p:nvSpPr>
        <p:spPr>
          <a:xfrm>
            <a:off x="7990696" y="8791342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41FE919-81CF-7E58-BBE3-F444C6C696D7}"/>
              </a:ext>
            </a:extLst>
          </p:cNvPr>
          <p:cNvSpPr/>
          <p:nvPr/>
        </p:nvSpPr>
        <p:spPr>
          <a:xfrm>
            <a:off x="11506200" y="1489651"/>
            <a:ext cx="4124963" cy="782136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视野范围及搜寻演示：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A9384290-FAC0-05F4-685C-C263ED351EEE}"/>
              </a:ext>
            </a:extLst>
          </p:cNvPr>
          <p:cNvSpPr/>
          <p:nvPr/>
        </p:nvSpPr>
        <p:spPr>
          <a:xfrm rot="5400000">
            <a:off x="13188668" y="5289248"/>
            <a:ext cx="76002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40CD84-4B62-1CA6-0263-127293FFA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53968" y="2659429"/>
            <a:ext cx="3229426" cy="239110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2CF64AA-36E2-CBEB-4576-A1F7DDA453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0" y="6085119"/>
            <a:ext cx="3315163" cy="253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78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695763" y="2668954"/>
            <a:ext cx="9270488" cy="6284546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123469" y="1741585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6816" y="3007576"/>
            <a:ext cx="8726784" cy="5601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这个搜救方式对应于作业中的要求：</a:t>
            </a:r>
            <a:r>
              <a:rPr lang="zh-CN" altLang="en-US" sz="2800" dirty="0">
                <a:effectLst/>
                <a:latin typeface="Courier New" panose="02070309020205020404" pitchFamily="49" charset="0"/>
              </a:rPr>
              <a:t>如果一个智能机器人在救援中，发现需要更多的智能机器人到达该地点救援，它应该怎样和周围智能机器人通信？其它智能机器人应该如何相应才能更好地完成救援任务？</a:t>
            </a:r>
            <a:endParaRPr lang="en-US" altLang="zh-CN" sz="2800" dirty="0">
              <a:effectLst/>
              <a:latin typeface="Courier New" panose="02070309020205020404" pitchFamily="49" charset="0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在距离自身的</a:t>
            </a:r>
            <a:r>
              <a:rPr lang="zh-CN" altLang="en-US" sz="2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信号接收范围</a:t>
            </a:r>
            <a:r>
              <a:rPr lang="en-US" altLang="zh-CN" sz="2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200</a:t>
            </a:r>
            <a:r>
              <a:rPr lang="zh-CN" altLang="en-US" sz="2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以内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，收到了其他救援机器人的求助信号，表明这里有一个</a:t>
            </a:r>
            <a:r>
              <a:rPr lang="zh-CN" altLang="en-US" sz="28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严重灾点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。代码的逻辑条件为：是严重灾点（灾点的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severity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属性为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True)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并且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已经有救援机器人到达救援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（灾点的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found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属性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&gt;0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），所以会发出求助信号。到达灾点后将灾点受救 </a:t>
            </a: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援数量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+1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，并停留</a:t>
            </a:r>
            <a:r>
              <a:rPr lang="en-US" altLang="zh-CN" sz="28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250</a:t>
            </a:r>
            <a:r>
              <a:rPr lang="zh-CN" altLang="en-US" sz="28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时钟周期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（严重灾点的救援更久），之后返程回到基地维修。</a:t>
            </a: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695762" y="473312"/>
            <a:ext cx="10810437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第三种：严重灾点救援信号 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E868C9E-64BC-4C2E-8A95-15AC3D8F9854}"/>
              </a:ext>
            </a:extLst>
          </p:cNvPr>
          <p:cNvSpPr txBox="1"/>
          <p:nvPr/>
        </p:nvSpPr>
        <p:spPr>
          <a:xfrm>
            <a:off x="1658262" y="1708692"/>
            <a:ext cx="2761337" cy="96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寻路方式 </a:t>
            </a:r>
            <a:r>
              <a:rPr lang="en-US" altLang="zh-CN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endParaRPr lang="en-US" sz="4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50D12D-FEA7-9832-CD96-2A76BF475769}"/>
              </a:ext>
            </a:extLst>
          </p:cNvPr>
          <p:cNvSpPr/>
          <p:nvPr/>
        </p:nvSpPr>
        <p:spPr>
          <a:xfrm>
            <a:off x="7990696" y="8791342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41FE919-81CF-7E58-BBE3-F444C6C696D7}"/>
              </a:ext>
            </a:extLst>
          </p:cNvPr>
          <p:cNvSpPr/>
          <p:nvPr/>
        </p:nvSpPr>
        <p:spPr>
          <a:xfrm>
            <a:off x="11506200" y="1489651"/>
            <a:ext cx="4724400" cy="782136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求助范围与集中救援演示：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A9384290-FAC0-05F4-685C-C263ED351EEE}"/>
              </a:ext>
            </a:extLst>
          </p:cNvPr>
          <p:cNvSpPr/>
          <p:nvPr/>
        </p:nvSpPr>
        <p:spPr>
          <a:xfrm>
            <a:off x="13508899" y="3741192"/>
            <a:ext cx="76002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74F19A-651B-E434-38F6-566FF4467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7475"/>
          <a:stretch/>
        </p:blipFill>
        <p:spPr>
          <a:xfrm>
            <a:off x="10278254" y="2778521"/>
            <a:ext cx="3010320" cy="22125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CDF8030-9E77-2157-AC95-3E7E25FD2A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22"/>
          <a:stretch/>
        </p:blipFill>
        <p:spPr>
          <a:xfrm>
            <a:off x="14481576" y="2445006"/>
            <a:ext cx="2608500" cy="3077004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42EC3D0-40BD-2AD0-57EB-273082960DFE}"/>
              </a:ext>
            </a:extLst>
          </p:cNvPr>
          <p:cNvSpPr/>
          <p:nvPr/>
        </p:nvSpPr>
        <p:spPr>
          <a:xfrm>
            <a:off x="10301199" y="5150051"/>
            <a:ext cx="3010320" cy="782136"/>
          </a:xfrm>
          <a:prstGeom prst="roundRect">
            <a:avLst>
              <a:gd name="adj" fmla="val 18903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第一个搜救机器人到达 </a:t>
            </a:r>
            <a:endParaRPr lang="zh-CN" altLang="en-US" sz="2000" dirty="0"/>
          </a:p>
          <a:p>
            <a:r>
              <a:rPr lang="zh-CN" altLang="en-US" sz="20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并发出求助信号</a:t>
            </a:r>
            <a:endParaRPr lang="en-US" altLang="zh-CN" sz="20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22013A5C-609D-1411-6842-8C62E675A154}"/>
              </a:ext>
            </a:extLst>
          </p:cNvPr>
          <p:cNvSpPr/>
          <p:nvPr/>
        </p:nvSpPr>
        <p:spPr>
          <a:xfrm rot="8892512">
            <a:off x="13351059" y="6244860"/>
            <a:ext cx="76002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72A0CA34-66DF-6CB6-4CFB-01EB547E7E22}"/>
              </a:ext>
            </a:extLst>
          </p:cNvPr>
          <p:cNvSpPr/>
          <p:nvPr/>
        </p:nvSpPr>
        <p:spPr>
          <a:xfrm>
            <a:off x="14208136" y="5648599"/>
            <a:ext cx="3468984" cy="1073591"/>
          </a:xfrm>
          <a:prstGeom prst="roundRect">
            <a:avLst>
              <a:gd name="adj" fmla="val 19635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在求助信号范围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200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以内的 </a:t>
            </a:r>
            <a:endParaRPr lang="zh-CN" altLang="en-US" sz="2000" dirty="0"/>
          </a:p>
          <a:p>
            <a:r>
              <a:rPr lang="zh-CN" altLang="en-US" sz="20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其他不在执行救援任务的 </a:t>
            </a:r>
            <a:endParaRPr lang="zh-CN" altLang="en-US" sz="2000" dirty="0"/>
          </a:p>
          <a:p>
            <a:r>
              <a:rPr lang="zh-CN" altLang="en-US" sz="20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救援搜救机器人前往</a:t>
            </a:r>
            <a:endParaRPr lang="en-US" altLang="zh-CN" sz="20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11B45C0-7D80-4F40-9B65-713C78B1752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929"/>
          <a:stretch/>
        </p:blipFill>
        <p:spPr>
          <a:xfrm>
            <a:off x="11298947" y="6558369"/>
            <a:ext cx="1899602" cy="1953833"/>
          </a:xfrm>
          <a:prstGeom prst="rect">
            <a:avLst/>
          </a:prstGeom>
        </p:spPr>
      </p:pic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D51BD142-916C-F0F1-DFDB-89A61EE2615B}"/>
              </a:ext>
            </a:extLst>
          </p:cNvPr>
          <p:cNvSpPr/>
          <p:nvPr/>
        </p:nvSpPr>
        <p:spPr>
          <a:xfrm>
            <a:off x="13411200" y="7450926"/>
            <a:ext cx="3010320" cy="782136"/>
          </a:xfrm>
          <a:prstGeom prst="roundRect">
            <a:avLst>
              <a:gd name="adj" fmla="val 18903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solidFill>
                  <a:srgbClr val="000000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多个搜救机器人到达该点救援 （黑点重合） </a:t>
            </a:r>
            <a:endParaRPr lang="en-US" altLang="zh-CN" sz="20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4102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695763" y="2668953"/>
            <a:ext cx="9270488" cy="6290495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123469" y="1741585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3730" y="3007611"/>
            <a:ext cx="8683482" cy="5748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在距离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中央控制基地</a:t>
            </a:r>
            <a:r>
              <a:rPr lang="en-US" altLang="zh-CN" sz="2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100</a:t>
            </a:r>
            <a:r>
              <a:rPr lang="zh-CN" altLang="en-US" sz="2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范围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以内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，可以接收到基地的信号和指令。基地将</a:t>
            </a:r>
            <a:r>
              <a:rPr lang="zh-CN" altLang="en-US" sz="28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最远的灾点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信息告知机器人，并使其前往。到达灾点后将灾点受救援数量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+1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，并停留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120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时钟周期，之后返程回到基地维修。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比较经典的就是恰好从基地（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0,0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）出发的机器人，它将直接收到基地的指令。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（为啥要让离基地近的的机器人去最远的地方呢？因为基地的资源补给充足且信息充分，足以支持机器人执行更难的任务）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695763" y="473312"/>
            <a:ext cx="9442450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第四种：与中央控制基地通信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E868C9E-64BC-4C2E-8A95-15AC3D8F9854}"/>
              </a:ext>
            </a:extLst>
          </p:cNvPr>
          <p:cNvSpPr txBox="1"/>
          <p:nvPr/>
        </p:nvSpPr>
        <p:spPr>
          <a:xfrm>
            <a:off x="1658262" y="1708692"/>
            <a:ext cx="2761337" cy="96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寻路方式 </a:t>
            </a:r>
            <a:r>
              <a:rPr lang="en-US" altLang="zh-CN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endParaRPr lang="en-US" sz="4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50D12D-FEA7-9832-CD96-2A76BF475769}"/>
              </a:ext>
            </a:extLst>
          </p:cNvPr>
          <p:cNvSpPr/>
          <p:nvPr/>
        </p:nvSpPr>
        <p:spPr>
          <a:xfrm>
            <a:off x="7990696" y="8791342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941FE919-81CF-7E58-BBE3-F444C6C696D7}"/>
              </a:ext>
            </a:extLst>
          </p:cNvPr>
          <p:cNvSpPr/>
          <p:nvPr/>
        </p:nvSpPr>
        <p:spPr>
          <a:xfrm>
            <a:off x="11506200" y="1489651"/>
            <a:ext cx="4124963" cy="782136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基地通信与指令演示：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A9384290-FAC0-05F4-685C-C263ED351EEE}"/>
              </a:ext>
            </a:extLst>
          </p:cNvPr>
          <p:cNvSpPr/>
          <p:nvPr/>
        </p:nvSpPr>
        <p:spPr>
          <a:xfrm rot="5400000">
            <a:off x="13188668" y="4391449"/>
            <a:ext cx="760026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48E1BC-58EC-92A4-B9EA-FB37257A0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68390" y="2552700"/>
            <a:ext cx="2200582" cy="151468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2A819A2B-EA31-DF65-BD78-469991A2B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0" y="5042353"/>
            <a:ext cx="5185564" cy="391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31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429000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2750" y="4200207"/>
            <a:ext cx="944245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72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路径计算逻辑与显示</a:t>
            </a:r>
            <a:endParaRPr lang="en-US" sz="72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666875" y="5536882"/>
            <a:ext cx="3238500" cy="902018"/>
            <a:chOff x="0" y="-1"/>
            <a:chExt cx="4318000" cy="871221"/>
          </a:xfrm>
        </p:grpSpPr>
        <p:sp>
          <p:nvSpPr>
            <p:cNvPr id="6" name="Freeform 6"/>
            <p:cNvSpPr/>
            <p:nvPr/>
          </p:nvSpPr>
          <p:spPr>
            <a:xfrm>
              <a:off x="0" y="-1"/>
              <a:ext cx="4318000" cy="774700"/>
            </a:xfrm>
            <a:custGeom>
              <a:avLst/>
              <a:gdLst/>
              <a:ahLst/>
              <a:cxnLst/>
              <a:rect l="l" t="t" r="r" b="b"/>
              <a:pathLst>
                <a:path w="4318000" h="774700">
                  <a:moveTo>
                    <a:pt x="0" y="387350"/>
                  </a:moveTo>
                  <a:cubicBezTo>
                    <a:pt x="0" y="173482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73482"/>
                    <a:pt x="4318000" y="387350"/>
                  </a:cubicBezTo>
                  <a:cubicBezTo>
                    <a:pt x="4318000" y="601218"/>
                    <a:pt x="4144518" y="774700"/>
                    <a:pt x="3930650" y="774700"/>
                  </a:cubicBezTo>
                  <a:lnTo>
                    <a:pt x="387350" y="774700"/>
                  </a:lnTo>
                  <a:cubicBezTo>
                    <a:pt x="173482" y="774700"/>
                    <a:pt x="0" y="601218"/>
                    <a:pt x="0" y="38735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77470"/>
              <a:ext cx="43180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4800" dirty="0">
                  <a:solidFill>
                    <a:srgbClr val="FFFFFF"/>
                  </a:solidFill>
                  <a:latin typeface="Arimo"/>
                </a:rPr>
                <a:t>Part 3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97000" y="2805112"/>
            <a:ext cx="4696576" cy="4676775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0"/>
              </a:lnSpc>
            </a:pPr>
            <a:r>
              <a:rPr lang="en-US" sz="30000" dirty="0">
                <a:solidFill>
                  <a:srgbClr val="FFFFFF">
                    <a:alpha val="70000"/>
                  </a:srgbClr>
                </a:solidFill>
                <a:latin typeface="Arimo Bold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137184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734656" y="3540550"/>
            <a:ext cx="7610037" cy="6216839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175855" y="2622198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66800" y="3894605"/>
            <a:ext cx="7123470" cy="5748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机器人运动函数适用于两种机器人，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向目标点移动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时在水平方向和竖直方向都是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的速度 </a:t>
            </a: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（这个设计使得搜救机器人大部分时候比巡逻机器人快，这是比较符合设计的）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这样的话</a:t>
            </a:r>
            <a:r>
              <a:rPr lang="zh-CN" altLang="en-US" sz="2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巡逻机器人的速度始终为</a:t>
            </a:r>
            <a:r>
              <a:rPr lang="en-US" altLang="zh-CN" sz="2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（因为不走斜线），而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搜救机器人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常走斜线，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速度常为</a:t>
            </a:r>
            <a:r>
              <a:rPr lang="en-US" altLang="zh-CN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5√2.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不过这种设计的局限是所有机器人都只会走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45°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斜线和直线的组合。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734656" y="529611"/>
            <a:ext cx="9442450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一、机器人运动函数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E868C9E-64BC-4C2E-8A95-15AC3D8F9854}"/>
              </a:ext>
            </a:extLst>
          </p:cNvPr>
          <p:cNvSpPr txBox="1"/>
          <p:nvPr/>
        </p:nvSpPr>
        <p:spPr>
          <a:xfrm>
            <a:off x="1727060" y="2526566"/>
            <a:ext cx="3294737" cy="96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运动路径限定</a:t>
            </a:r>
            <a:endParaRPr lang="en-US" sz="4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99226EF-8533-4540-A3A8-431BFB6464C5}"/>
              </a:ext>
            </a:extLst>
          </p:cNvPr>
          <p:cNvSpPr/>
          <p:nvPr/>
        </p:nvSpPr>
        <p:spPr>
          <a:xfrm>
            <a:off x="707400" y="1737245"/>
            <a:ext cx="17045344" cy="684133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679D96-E980-4385-A908-C339475BF827}"/>
              </a:ext>
            </a:extLst>
          </p:cNvPr>
          <p:cNvSpPr txBox="1"/>
          <p:nvPr/>
        </p:nvSpPr>
        <p:spPr>
          <a:xfrm>
            <a:off x="820728" y="1809430"/>
            <a:ext cx="1681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搜救和巡逻机器人共用同一个运动函数，但巡逻固定走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直线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，搜救大部分走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斜线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E581007-C60F-3234-957D-F2F7C112E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5595" y="3505379"/>
            <a:ext cx="8259328" cy="361047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CD81BC2-5C26-8682-EC9E-C5E339353278}"/>
              </a:ext>
            </a:extLst>
          </p:cNvPr>
          <p:cNvSpPr/>
          <p:nvPr/>
        </p:nvSpPr>
        <p:spPr>
          <a:xfrm>
            <a:off x="8472731" y="8801100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C1719A7-4EB9-240E-A34F-940F60116A89}"/>
              </a:ext>
            </a:extLst>
          </p:cNvPr>
          <p:cNvSpPr/>
          <p:nvPr/>
        </p:nvSpPr>
        <p:spPr>
          <a:xfrm>
            <a:off x="9056546" y="7296760"/>
            <a:ext cx="8278378" cy="1323438"/>
          </a:xfrm>
          <a:prstGeom prst="roundRect">
            <a:avLst>
              <a:gd name="adj" fmla="val 30083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路径</a:t>
            </a:r>
            <a:r>
              <a:rPr lang="en-US" altLang="zh-CN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path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：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不断将下一个要到达的点加入到数组末端，在显示的时候读取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path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数组数据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9010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734656" y="529611"/>
            <a:ext cx="11304944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二、多种寻路方式的代码实现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99226EF-8533-4540-A3A8-431BFB6464C5}"/>
              </a:ext>
            </a:extLst>
          </p:cNvPr>
          <p:cNvSpPr/>
          <p:nvPr/>
        </p:nvSpPr>
        <p:spPr>
          <a:xfrm>
            <a:off x="707400" y="1737245"/>
            <a:ext cx="17045344" cy="684133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679D96-E980-4385-A908-C339475BF827}"/>
              </a:ext>
            </a:extLst>
          </p:cNvPr>
          <p:cNvSpPr txBox="1"/>
          <p:nvPr/>
        </p:nvSpPr>
        <p:spPr>
          <a:xfrm>
            <a:off x="820728" y="1809430"/>
            <a:ext cx="16818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搜救机器人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的运动路线多变且复杂，在大函数</a:t>
            </a:r>
            <a:r>
              <a:rPr lang="en-US" altLang="zh-CN" sz="2800" dirty="0" err="1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update_search_path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中逐一实现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B23076-89C7-D0C4-B51F-7FC31F88F2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93563"/>
            <a:ext cx="7603372" cy="354888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957DA84-6BFD-2967-D637-F2E4A81153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2672" y="2660298"/>
            <a:ext cx="8070606" cy="248320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B159872-CF4F-9607-8BBA-3CD07D99C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6744277"/>
            <a:ext cx="8070606" cy="231370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1852AE52-D950-D78D-5C0C-D593EB0548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3200" y="6032922"/>
            <a:ext cx="5691229" cy="332901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B19A02D-EFDF-1F07-5EC8-4C497FF9741D}"/>
              </a:ext>
            </a:extLst>
          </p:cNvPr>
          <p:cNvSpPr txBox="1"/>
          <p:nvPr/>
        </p:nvSpPr>
        <p:spPr>
          <a:xfrm>
            <a:off x="3048000" y="6131752"/>
            <a:ext cx="914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与巡逻机器人通信</a:t>
            </a:r>
            <a:endParaRPr lang="zh-CN" altLang="en-US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45D0D3C-8E02-809B-86ED-4004B80F8A2D}"/>
              </a:ext>
            </a:extLst>
          </p:cNvPr>
          <p:cNvSpPr txBox="1"/>
          <p:nvPr/>
        </p:nvSpPr>
        <p:spPr>
          <a:xfrm>
            <a:off x="11593136" y="5277186"/>
            <a:ext cx="365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自行寻找灾点</a:t>
            </a:r>
            <a:endParaRPr lang="zh-CN" altLang="en-US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C235718-927D-6094-ECB7-C6A406D742E1}"/>
              </a:ext>
            </a:extLst>
          </p:cNvPr>
          <p:cNvSpPr txBox="1"/>
          <p:nvPr/>
        </p:nvSpPr>
        <p:spPr>
          <a:xfrm>
            <a:off x="3028950" y="9361934"/>
            <a:ext cx="365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严重灾点救援信号</a:t>
            </a:r>
            <a:endParaRPr lang="zh-CN" altLang="en-US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5AF0594-1EAD-CF4D-C8BA-1AC7A923F3E8}"/>
              </a:ext>
            </a:extLst>
          </p:cNvPr>
          <p:cNvSpPr txBox="1"/>
          <p:nvPr/>
        </p:nvSpPr>
        <p:spPr>
          <a:xfrm>
            <a:off x="11506200" y="9562857"/>
            <a:ext cx="3657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默认斜线搜寻方式</a:t>
            </a:r>
          </a:p>
        </p:txBody>
      </p:sp>
    </p:spTree>
    <p:extLst>
      <p:ext uri="{BB962C8B-B14F-4D97-AF65-F5344CB8AC3E}">
        <p14:creationId xmlns:p14="http://schemas.microsoft.com/office/powerpoint/2010/main" val="3580298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905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707400" y="3505879"/>
            <a:ext cx="7903200" cy="6216839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175855" y="2622198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193967" y="3848043"/>
            <a:ext cx="7123470" cy="5748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将救援过程在动画地图中体现出来，除了依靠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自带的动画图形功能库以外，还需要自行规定一些显示逻辑。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例如绘制出普通灾点，规定</a:t>
            </a:r>
            <a:r>
              <a:rPr lang="zh-CN" altLang="en-US" sz="28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大小为</a:t>
            </a:r>
            <a:r>
              <a:rPr lang="en-US" altLang="zh-CN" sz="28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  <a:r>
              <a:rPr lang="zh-CN" altLang="en-US" sz="28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，颜色为橙，圆点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即可；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而绘制搜救机器人的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动态路径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则较为复杂，需要调用上面写好的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update_search_path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函数。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最终调整参数让动画以一定帧率播放。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734656" y="529611"/>
            <a:ext cx="9442450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三、地图画面的动态显示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E868C9E-64BC-4C2E-8A95-15AC3D8F9854}"/>
              </a:ext>
            </a:extLst>
          </p:cNvPr>
          <p:cNvSpPr txBox="1"/>
          <p:nvPr/>
        </p:nvSpPr>
        <p:spPr>
          <a:xfrm>
            <a:off x="1727060" y="2526566"/>
            <a:ext cx="4673740" cy="96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显示界面代码实现</a:t>
            </a:r>
            <a:endParaRPr lang="en-US" sz="4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D99226EF-8533-4540-A3A8-431BFB6464C5}"/>
              </a:ext>
            </a:extLst>
          </p:cNvPr>
          <p:cNvSpPr/>
          <p:nvPr/>
        </p:nvSpPr>
        <p:spPr>
          <a:xfrm>
            <a:off x="707400" y="1737245"/>
            <a:ext cx="17045344" cy="684133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3679D96-E980-4385-A908-C339475BF827}"/>
              </a:ext>
            </a:extLst>
          </p:cNvPr>
          <p:cNvSpPr txBox="1"/>
          <p:nvPr/>
        </p:nvSpPr>
        <p:spPr>
          <a:xfrm>
            <a:off x="734656" y="1688924"/>
            <a:ext cx="17162472" cy="670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地震救援的实时运动动画，可以利用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python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中的</a:t>
            </a:r>
            <a:r>
              <a:rPr lang="en-US" altLang="zh-CN" sz="2800" dirty="0" err="1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matplotlib.pyplot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库和</a:t>
            </a:r>
            <a:r>
              <a:rPr lang="en-US" altLang="zh-CN" sz="2800" dirty="0" err="1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matplotlib.animation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库来实现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D81BC2-5C26-8682-EC9E-C5E339353278}"/>
              </a:ext>
            </a:extLst>
          </p:cNvPr>
          <p:cNvSpPr/>
          <p:nvPr/>
        </p:nvSpPr>
        <p:spPr>
          <a:xfrm>
            <a:off x="8598541" y="9001661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19DFDA6-A483-8151-AF98-ED50BAE405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2" y="2500526"/>
            <a:ext cx="7238576" cy="671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615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734656" y="529611"/>
            <a:ext cx="11304944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四、动画演示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地震救援大作业功能演示">
            <a:hlinkClick r:id="" action="ppaction://media"/>
            <a:extLst>
              <a:ext uri="{FF2B5EF4-FFF2-40B4-BE49-F238E27FC236}">
                <a16:creationId xmlns:a16="http://schemas.microsoft.com/office/drawing/2014/main" id="{2D95139E-D6E9-CDAC-9505-8A36B17B7F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24400" y="1607820"/>
            <a:ext cx="8324850" cy="665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5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429000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1682750" y="4200207"/>
            <a:ext cx="944245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72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项目缺陷及改进</a:t>
            </a:r>
            <a:endParaRPr lang="en-US" sz="72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666875" y="5536882"/>
            <a:ext cx="3238500" cy="653415"/>
            <a:chOff x="0" y="-1"/>
            <a:chExt cx="4318000" cy="871221"/>
          </a:xfrm>
        </p:grpSpPr>
        <p:sp>
          <p:nvSpPr>
            <p:cNvPr id="6" name="Freeform 6"/>
            <p:cNvSpPr/>
            <p:nvPr/>
          </p:nvSpPr>
          <p:spPr>
            <a:xfrm>
              <a:off x="0" y="-1"/>
              <a:ext cx="4318000" cy="774700"/>
            </a:xfrm>
            <a:custGeom>
              <a:avLst/>
              <a:gdLst/>
              <a:ahLst/>
              <a:cxnLst/>
              <a:rect l="l" t="t" r="r" b="b"/>
              <a:pathLst>
                <a:path w="4318000" h="774700">
                  <a:moveTo>
                    <a:pt x="0" y="387350"/>
                  </a:moveTo>
                  <a:cubicBezTo>
                    <a:pt x="0" y="173482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73482"/>
                    <a:pt x="4318000" y="387350"/>
                  </a:cubicBezTo>
                  <a:cubicBezTo>
                    <a:pt x="4318000" y="601218"/>
                    <a:pt x="4144518" y="774700"/>
                    <a:pt x="3930650" y="774700"/>
                  </a:cubicBezTo>
                  <a:lnTo>
                    <a:pt x="387350" y="774700"/>
                  </a:lnTo>
                  <a:cubicBezTo>
                    <a:pt x="173482" y="774700"/>
                    <a:pt x="0" y="601218"/>
                    <a:pt x="0" y="38735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77470"/>
              <a:ext cx="43180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4000" dirty="0">
                  <a:solidFill>
                    <a:srgbClr val="FFFFFF"/>
                  </a:solidFill>
                  <a:latin typeface="Arimo"/>
                </a:rPr>
                <a:t>Part 4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A9070C3D-4671-DB61-2E9B-6B1BFE064719}"/>
              </a:ext>
            </a:extLst>
          </p:cNvPr>
          <p:cNvSpPr txBox="1"/>
          <p:nvPr/>
        </p:nvSpPr>
        <p:spPr>
          <a:xfrm>
            <a:off x="14247688" y="3850034"/>
            <a:ext cx="4062338" cy="2697510"/>
          </a:xfrm>
          <a:custGeom>
            <a:avLst/>
            <a:gdLst/>
            <a:ahLst/>
            <a:cxnLst/>
            <a:rect l="l" t="t" r="r" b="b"/>
            <a:pathLst>
              <a:path w="4062338" h="2697510">
                <a:moveTo>
                  <a:pt x="3230762" y="511597"/>
                </a:moveTo>
                <a:cubicBezTo>
                  <a:pt x="3198516" y="581050"/>
                  <a:pt x="3140224" y="681509"/>
                  <a:pt x="3055888" y="812974"/>
                </a:cubicBezTo>
                <a:lnTo>
                  <a:pt x="2447554" y="1737569"/>
                </a:lnTo>
                <a:lnTo>
                  <a:pt x="3214018" y="1737569"/>
                </a:lnTo>
                <a:lnTo>
                  <a:pt x="3214018" y="879947"/>
                </a:lnTo>
                <a:cubicBezTo>
                  <a:pt x="3214018" y="812974"/>
                  <a:pt x="3216188" y="740420"/>
                  <a:pt x="3220530" y="662286"/>
                </a:cubicBezTo>
                <a:cubicBezTo>
                  <a:pt x="3224870" y="584151"/>
                  <a:pt x="3228280" y="533921"/>
                  <a:pt x="3230762" y="511597"/>
                </a:cubicBezTo>
                <a:close/>
                <a:moveTo>
                  <a:pt x="911573" y="409278"/>
                </a:moveTo>
                <a:cubicBezTo>
                  <a:pt x="806153" y="409278"/>
                  <a:pt x="726468" y="438733"/>
                  <a:pt x="672518" y="497644"/>
                </a:cubicBezTo>
                <a:cubicBezTo>
                  <a:pt x="618567" y="556556"/>
                  <a:pt x="580120" y="652674"/>
                  <a:pt x="557176" y="785999"/>
                </a:cubicBezTo>
                <a:cubicBezTo>
                  <a:pt x="534231" y="919324"/>
                  <a:pt x="522759" y="1106910"/>
                  <a:pt x="522759" y="1348755"/>
                </a:cubicBezTo>
                <a:cubicBezTo>
                  <a:pt x="522759" y="1588121"/>
                  <a:pt x="534852" y="1775086"/>
                  <a:pt x="559036" y="1909651"/>
                </a:cubicBezTo>
                <a:cubicBezTo>
                  <a:pt x="583221" y="2044217"/>
                  <a:pt x="621668" y="2140645"/>
                  <a:pt x="674378" y="2198936"/>
                </a:cubicBezTo>
                <a:cubicBezTo>
                  <a:pt x="727088" y="2257227"/>
                  <a:pt x="803672" y="2286372"/>
                  <a:pt x="904131" y="2286372"/>
                </a:cubicBezTo>
                <a:cubicBezTo>
                  <a:pt x="1003350" y="2286372"/>
                  <a:pt x="1079934" y="2255677"/>
                  <a:pt x="1133885" y="2194285"/>
                </a:cubicBezTo>
                <a:cubicBezTo>
                  <a:pt x="1187835" y="2132893"/>
                  <a:pt x="1226902" y="2034605"/>
                  <a:pt x="1251087" y="1899419"/>
                </a:cubicBezTo>
                <a:cubicBezTo>
                  <a:pt x="1275272" y="1764234"/>
                  <a:pt x="1287364" y="1580679"/>
                  <a:pt x="1287364" y="1348755"/>
                </a:cubicBezTo>
                <a:cubicBezTo>
                  <a:pt x="1287364" y="1106910"/>
                  <a:pt x="1275582" y="919014"/>
                  <a:pt x="1252017" y="785069"/>
                </a:cubicBezTo>
                <a:cubicBezTo>
                  <a:pt x="1228452" y="651123"/>
                  <a:pt x="1190626" y="555005"/>
                  <a:pt x="1138536" y="496714"/>
                </a:cubicBezTo>
                <a:cubicBezTo>
                  <a:pt x="1086446" y="438423"/>
                  <a:pt x="1010792" y="409278"/>
                  <a:pt x="911573" y="409278"/>
                </a:cubicBezTo>
                <a:close/>
                <a:moveTo>
                  <a:pt x="3128442" y="39068"/>
                </a:moveTo>
                <a:lnTo>
                  <a:pt x="3712592" y="39068"/>
                </a:lnTo>
                <a:lnTo>
                  <a:pt x="3712592" y="1737569"/>
                </a:lnTo>
                <a:lnTo>
                  <a:pt x="4062338" y="1737569"/>
                </a:lnTo>
                <a:lnTo>
                  <a:pt x="4062338" y="2126382"/>
                </a:lnTo>
                <a:lnTo>
                  <a:pt x="3712592" y="2126382"/>
                </a:lnTo>
                <a:lnTo>
                  <a:pt x="3712592" y="2660303"/>
                </a:lnTo>
                <a:lnTo>
                  <a:pt x="3214018" y="2660303"/>
                </a:lnTo>
                <a:lnTo>
                  <a:pt x="3214018" y="2126382"/>
                </a:lnTo>
                <a:lnTo>
                  <a:pt x="2021533" y="2126382"/>
                </a:lnTo>
                <a:lnTo>
                  <a:pt x="2021533" y="1733848"/>
                </a:lnTo>
                <a:close/>
                <a:moveTo>
                  <a:pt x="915294" y="0"/>
                </a:moveTo>
                <a:cubicBezTo>
                  <a:pt x="1225352" y="0"/>
                  <a:pt x="1452315" y="112242"/>
                  <a:pt x="1596182" y="336724"/>
                </a:cubicBezTo>
                <a:cubicBezTo>
                  <a:pt x="1740049" y="561206"/>
                  <a:pt x="1811983" y="898550"/>
                  <a:pt x="1811983" y="1348755"/>
                </a:cubicBezTo>
                <a:cubicBezTo>
                  <a:pt x="1811983" y="1791519"/>
                  <a:pt x="1736019" y="2127002"/>
                  <a:pt x="1584090" y="2355205"/>
                </a:cubicBezTo>
                <a:cubicBezTo>
                  <a:pt x="1432161" y="2583409"/>
                  <a:pt x="1204268" y="2697510"/>
                  <a:pt x="900411" y="2697510"/>
                </a:cubicBezTo>
                <a:cubicBezTo>
                  <a:pt x="300137" y="2697510"/>
                  <a:pt x="0" y="2247925"/>
                  <a:pt x="0" y="1348755"/>
                </a:cubicBezTo>
                <a:cubicBezTo>
                  <a:pt x="0" y="1034976"/>
                  <a:pt x="32867" y="778868"/>
                  <a:pt x="98599" y="580430"/>
                </a:cubicBezTo>
                <a:cubicBezTo>
                  <a:pt x="164332" y="381993"/>
                  <a:pt x="262930" y="235645"/>
                  <a:pt x="394395" y="141387"/>
                </a:cubicBezTo>
                <a:cubicBezTo>
                  <a:pt x="525860" y="47130"/>
                  <a:pt x="699493" y="0"/>
                  <a:pt x="915294" y="0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ts val="36000"/>
              </a:lnSpc>
            </a:pPr>
            <a:endParaRPr lang="en-US" sz="30000" dirty="0">
              <a:solidFill>
                <a:srgbClr val="FFFFFF">
                  <a:alpha val="49804"/>
                </a:srgbClr>
              </a:solidFill>
              <a:latin typeface="Arimo Bold"/>
            </a:endParaRP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id="{C90AAFAB-035B-8E4F-2167-D4814C1DB3AA}"/>
              </a:ext>
            </a:extLst>
          </p:cNvPr>
          <p:cNvGrpSpPr/>
          <p:nvPr/>
        </p:nvGrpSpPr>
        <p:grpSpPr>
          <a:xfrm>
            <a:off x="1666875" y="5536882"/>
            <a:ext cx="3238500" cy="902018"/>
            <a:chOff x="0" y="-1"/>
            <a:chExt cx="4318000" cy="87122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FE00EA79-DF31-EFC9-F601-8A93A4FE0470}"/>
                </a:ext>
              </a:extLst>
            </p:cNvPr>
            <p:cNvSpPr/>
            <p:nvPr/>
          </p:nvSpPr>
          <p:spPr>
            <a:xfrm>
              <a:off x="0" y="-1"/>
              <a:ext cx="4318000" cy="774700"/>
            </a:xfrm>
            <a:custGeom>
              <a:avLst/>
              <a:gdLst/>
              <a:ahLst/>
              <a:cxnLst/>
              <a:rect l="l" t="t" r="r" b="b"/>
              <a:pathLst>
                <a:path w="4318000" h="774700">
                  <a:moveTo>
                    <a:pt x="0" y="387350"/>
                  </a:moveTo>
                  <a:cubicBezTo>
                    <a:pt x="0" y="173482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73482"/>
                    <a:pt x="4318000" y="387350"/>
                  </a:cubicBezTo>
                  <a:cubicBezTo>
                    <a:pt x="4318000" y="601218"/>
                    <a:pt x="4144518" y="774700"/>
                    <a:pt x="3930650" y="774700"/>
                  </a:cubicBezTo>
                  <a:lnTo>
                    <a:pt x="387350" y="774700"/>
                  </a:lnTo>
                  <a:cubicBezTo>
                    <a:pt x="173482" y="774700"/>
                    <a:pt x="0" y="601218"/>
                    <a:pt x="0" y="38735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id="{2915135E-606F-D07E-B621-D1A3EA07C9F7}"/>
                </a:ext>
              </a:extLst>
            </p:cNvPr>
            <p:cNvSpPr txBox="1"/>
            <p:nvPr/>
          </p:nvSpPr>
          <p:spPr>
            <a:xfrm>
              <a:off x="0" y="77470"/>
              <a:ext cx="43180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4800" dirty="0">
                  <a:solidFill>
                    <a:srgbClr val="FFFFFF"/>
                  </a:solidFill>
                  <a:latin typeface="Arimo"/>
                </a:rPr>
                <a:t>Part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2665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22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1B0D183-678A-056E-4F64-9CF944E6D840}"/>
              </a:ext>
            </a:extLst>
          </p:cNvPr>
          <p:cNvSpPr/>
          <p:nvPr/>
        </p:nvSpPr>
        <p:spPr>
          <a:xfrm>
            <a:off x="7332985" y="2542049"/>
            <a:ext cx="5187769" cy="6771025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CAADD05-2B29-8656-4FAB-AA8EA97C3D8F}"/>
              </a:ext>
            </a:extLst>
          </p:cNvPr>
          <p:cNvSpPr/>
          <p:nvPr/>
        </p:nvSpPr>
        <p:spPr>
          <a:xfrm>
            <a:off x="8598541" y="9001661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734656" y="2527188"/>
            <a:ext cx="6228911" cy="7416912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221076" y="1426134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45128" y="2691494"/>
            <a:ext cx="5712977" cy="70412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巡逻机器人的数量和运动轨迹限制了救援机器人能接收的信号，虽然信号覆盖面积较大，但在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周期性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巡逻运动下有可能出现“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每次循环路径都与某个救援机器人错开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”的情况，还有的灾点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一直得不到救援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，这一点通过数学推导计算不难得到。我想到的解决方式是</a:t>
            </a:r>
            <a:r>
              <a:rPr lang="zh-CN" altLang="en-US" sz="28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适当调整两种机器人的速度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，通过数学计算得出一个或几个能够减少上述“周期性错开”的情形，但还没有尝试。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E868C9E-64BC-4C2E-8A95-15AC3D8F9854}"/>
              </a:ext>
            </a:extLst>
          </p:cNvPr>
          <p:cNvSpPr txBox="1"/>
          <p:nvPr/>
        </p:nvSpPr>
        <p:spPr>
          <a:xfrm>
            <a:off x="1727477" y="1566925"/>
            <a:ext cx="4140340" cy="96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altLang="zh-CN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</a:t>
            </a:r>
            <a:r>
              <a:rPr lang="zh-CN" altLang="en-US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救援功能不到位</a:t>
            </a:r>
            <a:endParaRPr lang="en-US" sz="4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6FA931C-8841-4BDE-BEA3-4357F927B990}"/>
              </a:ext>
            </a:extLst>
          </p:cNvPr>
          <p:cNvSpPr txBox="1"/>
          <p:nvPr/>
        </p:nvSpPr>
        <p:spPr>
          <a:xfrm>
            <a:off x="760403" y="361467"/>
            <a:ext cx="9442450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缺陷和不足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F3D9C0BB-770E-B83E-916D-CC9508722F24}"/>
              </a:ext>
            </a:extLst>
          </p:cNvPr>
          <p:cNvSpPr txBox="1"/>
          <p:nvPr/>
        </p:nvSpPr>
        <p:spPr>
          <a:xfrm>
            <a:off x="8217065" y="1618645"/>
            <a:ext cx="4140340" cy="96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altLang="zh-CN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</a:t>
            </a:r>
            <a:r>
              <a:rPr lang="zh-CN" altLang="en-US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设计不够真实</a:t>
            </a:r>
            <a:endParaRPr lang="en-US" sz="4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Freeform 9">
            <a:extLst>
              <a:ext uri="{FF2B5EF4-FFF2-40B4-BE49-F238E27FC236}">
                <a16:creationId xmlns:a16="http://schemas.microsoft.com/office/drawing/2014/main" id="{3A247865-908B-CD9D-3D2D-4A04A1084070}"/>
              </a:ext>
            </a:extLst>
          </p:cNvPr>
          <p:cNvSpPr/>
          <p:nvPr/>
        </p:nvSpPr>
        <p:spPr>
          <a:xfrm>
            <a:off x="6694018" y="1432424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D5B0801B-A33E-C705-B311-CFB9A78FCB56}"/>
              </a:ext>
            </a:extLst>
          </p:cNvPr>
          <p:cNvSpPr txBox="1"/>
          <p:nvPr/>
        </p:nvSpPr>
        <p:spPr>
          <a:xfrm>
            <a:off x="13774252" y="1875337"/>
            <a:ext cx="4140340" cy="96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en-US" altLang="zh-CN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</a:t>
            </a:r>
            <a:r>
              <a:rPr lang="zh-CN" altLang="en-US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代码习惯不好</a:t>
            </a:r>
            <a:endParaRPr lang="en-US" sz="4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4DA12335-6DCC-FE82-6A92-42D28A2AAD34}"/>
              </a:ext>
            </a:extLst>
          </p:cNvPr>
          <p:cNvSpPr/>
          <p:nvPr/>
        </p:nvSpPr>
        <p:spPr>
          <a:xfrm>
            <a:off x="12963186" y="2835600"/>
            <a:ext cx="4627288" cy="5294629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Freeform 9">
            <a:extLst>
              <a:ext uri="{FF2B5EF4-FFF2-40B4-BE49-F238E27FC236}">
                <a16:creationId xmlns:a16="http://schemas.microsoft.com/office/drawing/2014/main" id="{1D2E2124-E520-31D8-10C8-5B48DE72E4CA}"/>
              </a:ext>
            </a:extLst>
          </p:cNvPr>
          <p:cNvSpPr/>
          <p:nvPr/>
        </p:nvSpPr>
        <p:spPr>
          <a:xfrm>
            <a:off x="12342908" y="1629510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DC125EF-2CEB-AFA7-FC00-C03AB350BA08}"/>
              </a:ext>
            </a:extLst>
          </p:cNvPr>
          <p:cNvSpPr txBox="1"/>
          <p:nvPr/>
        </p:nvSpPr>
        <p:spPr>
          <a:xfrm>
            <a:off x="13359875" y="2913286"/>
            <a:ext cx="4135450" cy="445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代码的书写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不规范不美观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，实现的功能不够完美和稳定，存在很多引发</a:t>
            </a:r>
            <a:r>
              <a:rPr lang="en-US" altLang="zh-CN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BUG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的可能性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（调试时经常出问题，反复改）。以及最终的动画效果不够稳定，极少数会出现卡住的情况。</a:t>
            </a: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A923983B-B300-D9A7-F3E8-F268B7A3DE90}"/>
              </a:ext>
            </a:extLst>
          </p:cNvPr>
          <p:cNvSpPr txBox="1"/>
          <p:nvPr/>
        </p:nvSpPr>
        <p:spPr>
          <a:xfrm>
            <a:off x="7643549" y="2657756"/>
            <a:ext cx="4689971" cy="639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救援机器人的默认运动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轨迹太过简单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，在没有收到信号时仅仅是斜线往返搜寻效率不高，而且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不切实际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。还可以改进代码实现更加人性化、更加现实以及变化更多的情形，比如：达到一定量后</a:t>
            </a:r>
            <a:r>
              <a:rPr lang="zh-CN" altLang="en-US" sz="28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救援就完成、灾点消失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，在此处的机器人四散继续寻找新的救援点；灾点可能</a:t>
            </a:r>
            <a:r>
              <a:rPr lang="zh-CN" altLang="en-US" sz="28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随时增加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等等。</a:t>
            </a:r>
          </a:p>
        </p:txBody>
      </p:sp>
    </p:spTree>
    <p:extLst>
      <p:ext uri="{BB962C8B-B14F-4D97-AF65-F5344CB8AC3E}">
        <p14:creationId xmlns:p14="http://schemas.microsoft.com/office/powerpoint/2010/main" val="286379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848600" y="844951"/>
            <a:ext cx="3733800" cy="9874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zh-CN" altLang="en-US" sz="7200" b="1" dirty="0">
                <a:solidFill>
                  <a:srgbClr val="0070C0"/>
                </a:solidFill>
                <a:latin typeface="Arial" panose="020B0604020202020204" pitchFamily="34" charset="0"/>
                <a:ea typeface="Arimo Bold"/>
                <a:cs typeface="Arial" panose="020B0604020202020204" pitchFamily="34" charset="0"/>
              </a:rPr>
              <a:t>目 录</a:t>
            </a:r>
            <a:endParaRPr lang="en-US" sz="7200" b="1" dirty="0">
              <a:solidFill>
                <a:srgbClr val="0070C0"/>
              </a:solidFill>
              <a:latin typeface="Arial" panose="020B0604020202020204" pitchFamily="34" charset="0"/>
              <a:ea typeface="Arimo Bold"/>
              <a:cs typeface="Arial" panose="020B0604020202020204" pitchFamily="3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000" y="2095500"/>
            <a:ext cx="15427007" cy="130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altLang="zh-CN" sz="6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1. </a:t>
            </a:r>
            <a:r>
              <a:rPr lang="zh-CN" altLang="en-US" sz="6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灵感及思路</a:t>
            </a:r>
            <a:endParaRPr lang="en-US" sz="6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36B1DFF4-CFE0-8125-DDDE-1E88BC935EA7}"/>
              </a:ext>
            </a:extLst>
          </p:cNvPr>
          <p:cNvSpPr txBox="1"/>
          <p:nvPr/>
        </p:nvSpPr>
        <p:spPr>
          <a:xfrm>
            <a:off x="2666999" y="3401242"/>
            <a:ext cx="15427007" cy="130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altLang="zh-CN" sz="6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2. </a:t>
            </a:r>
            <a:r>
              <a:rPr lang="zh-CN" altLang="en-US" sz="6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多智能体系统交互方式</a:t>
            </a:r>
            <a:endParaRPr lang="en-US" sz="6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4037E4DE-E0F0-B788-3E84-7DFF5C6CFBFA}"/>
              </a:ext>
            </a:extLst>
          </p:cNvPr>
          <p:cNvSpPr txBox="1"/>
          <p:nvPr/>
        </p:nvSpPr>
        <p:spPr>
          <a:xfrm>
            <a:off x="2657473" y="4706984"/>
            <a:ext cx="15427007" cy="130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altLang="zh-CN" sz="6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3. </a:t>
            </a:r>
            <a:r>
              <a:rPr lang="zh-CN" altLang="en-US" sz="6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路径计算逻辑与显示</a:t>
            </a:r>
            <a:endParaRPr lang="en-US" sz="6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F35D93D0-BF1F-7ACB-1893-0F36D9B5A999}"/>
              </a:ext>
            </a:extLst>
          </p:cNvPr>
          <p:cNvSpPr txBox="1"/>
          <p:nvPr/>
        </p:nvSpPr>
        <p:spPr>
          <a:xfrm>
            <a:off x="2666999" y="6012726"/>
            <a:ext cx="15427007" cy="13057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19"/>
              </a:lnSpc>
            </a:pPr>
            <a:r>
              <a:rPr lang="en-US" altLang="zh-CN" sz="6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4. </a:t>
            </a:r>
            <a:r>
              <a:rPr lang="zh-CN" altLang="en-US" sz="6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项目缺陷及改进</a:t>
            </a:r>
            <a:endParaRPr lang="en-US" sz="6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1803400-E4CE-B012-8EF6-C10FE70B54DB}"/>
              </a:ext>
            </a:extLst>
          </p:cNvPr>
          <p:cNvSpPr/>
          <p:nvPr/>
        </p:nvSpPr>
        <p:spPr>
          <a:xfrm>
            <a:off x="7990696" y="8791342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232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734656" y="2986365"/>
            <a:ext cx="16943744" cy="5890936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175855" y="2068013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15411" y="3210438"/>
            <a:ext cx="16457177" cy="5102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其实上述实现的代码并没有用到人工智能的一些方法（尤其是花费时间使用内部的或外部的数据进行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学习和训练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），只是单纯地规定了这个</a:t>
            </a:r>
            <a:r>
              <a:rPr lang="zh-CN" altLang="en-US" sz="2800" dirty="0">
                <a:solidFill>
                  <a:schemeClr val="accent6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多智能体系统的运行逻辑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而已。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① 利用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强化学习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改善救援机器人的移动路径，使智能机器人学会如何在复杂的环境中进行导航、搜索和救援。具体实现可以根据机器人完成任务的情况，设计合理的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奖励函数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，并在模拟环境中进行训练，从而优化决策和路径。（这样就不会使搜救机器人可能一直做斜线的无用功）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② 使用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路径规划算法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：例如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A*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算法、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BFS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（广度优先算法）、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DFS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（深度优先搜索）等，优化搜救机器人的搜索路径。当不同的灾点搜救价值不同时，可以给不同的目标点位赋予不同的权重，再进行搜索和训练。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E868C9E-64BC-4C2E-8A95-15AC3D8F9854}"/>
              </a:ext>
            </a:extLst>
          </p:cNvPr>
          <p:cNvSpPr txBox="1"/>
          <p:nvPr/>
        </p:nvSpPr>
        <p:spPr>
          <a:xfrm>
            <a:off x="1727060" y="1972381"/>
            <a:ext cx="8636140" cy="96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更多地使用人工智能技术 </a:t>
            </a:r>
            <a:endParaRPr lang="en-US" sz="4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E6FA931C-8841-4BDE-BEA3-4357F927B990}"/>
              </a:ext>
            </a:extLst>
          </p:cNvPr>
          <p:cNvSpPr txBox="1"/>
          <p:nvPr/>
        </p:nvSpPr>
        <p:spPr>
          <a:xfrm>
            <a:off x="734656" y="529611"/>
            <a:ext cx="9442450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改进方向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28686A1-C42A-9899-C1C6-BAD019CE3901}"/>
              </a:ext>
            </a:extLst>
          </p:cNvPr>
          <p:cNvSpPr/>
          <p:nvPr/>
        </p:nvSpPr>
        <p:spPr>
          <a:xfrm>
            <a:off x="8610600" y="8877301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242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24000" y="3638550"/>
            <a:ext cx="15427007" cy="1504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19"/>
              </a:lnSpc>
            </a:pPr>
            <a:r>
              <a:rPr lang="zh-CN" altLang="en-US" sz="9599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感谢观看</a:t>
            </a:r>
            <a:r>
              <a:rPr lang="en-US" altLang="zh-CN" sz="9599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!</a:t>
            </a:r>
            <a:endParaRPr lang="en-US" sz="9599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A4456BF5-30EA-4177-AD06-20DB967B47C9}"/>
              </a:ext>
            </a:extLst>
          </p:cNvPr>
          <p:cNvSpPr txBox="1"/>
          <p:nvPr/>
        </p:nvSpPr>
        <p:spPr>
          <a:xfrm>
            <a:off x="1524000" y="5168900"/>
            <a:ext cx="15321280" cy="92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 dirty="0">
                <a:solidFill>
                  <a:srgbClr val="0070C0"/>
                </a:solidFill>
                <a:latin typeface="Arial" panose="020B0604020202020204" pitchFamily="34" charset="0"/>
                <a:ea typeface="Arimo Bold"/>
                <a:cs typeface="Arial" panose="020B0604020202020204" pitchFamily="34" charset="0"/>
              </a:rPr>
              <a:t>THANKS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8B3D16F-3477-8E2D-09C4-92C4D08BB7DA}"/>
              </a:ext>
            </a:extLst>
          </p:cNvPr>
          <p:cNvSpPr/>
          <p:nvPr/>
        </p:nvSpPr>
        <p:spPr>
          <a:xfrm>
            <a:off x="7990696" y="8791342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442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/>
            </a:blip>
            <a:stretch>
              <a:fillRect/>
            </a:stretch>
          </a:blipFill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Freeform 3"/>
          <p:cNvSpPr/>
          <p:nvPr/>
        </p:nvSpPr>
        <p:spPr>
          <a:xfrm>
            <a:off x="0" y="3429000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82750" y="4200207"/>
            <a:ext cx="944245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72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灵感及思路</a:t>
            </a:r>
            <a:endParaRPr lang="en-US" sz="72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666875" y="5536882"/>
            <a:ext cx="3238500" cy="656273"/>
            <a:chOff x="0" y="0"/>
            <a:chExt cx="4318000" cy="8750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000" cy="774700"/>
            </a:xfrm>
            <a:custGeom>
              <a:avLst/>
              <a:gdLst/>
              <a:ahLst/>
              <a:cxnLst/>
              <a:rect l="l" t="t" r="r" b="b"/>
              <a:pathLst>
                <a:path w="4318000" h="774700">
                  <a:moveTo>
                    <a:pt x="0" y="387350"/>
                  </a:moveTo>
                  <a:cubicBezTo>
                    <a:pt x="0" y="173482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73482"/>
                    <a:pt x="4318000" y="387350"/>
                  </a:cubicBezTo>
                  <a:cubicBezTo>
                    <a:pt x="4318000" y="601218"/>
                    <a:pt x="4144518" y="774700"/>
                    <a:pt x="3930650" y="774700"/>
                  </a:cubicBezTo>
                  <a:lnTo>
                    <a:pt x="387350" y="774700"/>
                  </a:lnTo>
                  <a:cubicBezTo>
                    <a:pt x="173482" y="774700"/>
                    <a:pt x="0" y="601218"/>
                    <a:pt x="0" y="38735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1279"/>
              <a:ext cx="4318000" cy="79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4000" dirty="0">
                  <a:solidFill>
                    <a:srgbClr val="FFFFFF"/>
                  </a:solidFill>
                  <a:latin typeface="Arimo"/>
                </a:rPr>
                <a:t>Part 1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97000" y="2805112"/>
            <a:ext cx="4696576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0"/>
              </a:lnSpc>
            </a:pPr>
            <a:r>
              <a:rPr lang="en-US" sz="30000" dirty="0">
                <a:solidFill>
                  <a:srgbClr val="FFFFFF">
                    <a:alpha val="70000"/>
                  </a:srgbClr>
                </a:solidFill>
                <a:latin typeface="Arimo Bold"/>
              </a:rPr>
              <a:t>01</a:t>
            </a: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50D22CC2-6560-0780-479D-FF7D07240E1C}"/>
              </a:ext>
            </a:extLst>
          </p:cNvPr>
          <p:cNvGrpSpPr/>
          <p:nvPr/>
        </p:nvGrpSpPr>
        <p:grpSpPr>
          <a:xfrm>
            <a:off x="1666875" y="5536882"/>
            <a:ext cx="3238500" cy="902018"/>
            <a:chOff x="0" y="-1"/>
            <a:chExt cx="4318000" cy="87122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B59A879B-2F42-45A9-DEF8-54F31D83B367}"/>
                </a:ext>
              </a:extLst>
            </p:cNvPr>
            <p:cNvSpPr/>
            <p:nvPr/>
          </p:nvSpPr>
          <p:spPr>
            <a:xfrm>
              <a:off x="0" y="-1"/>
              <a:ext cx="4318000" cy="774700"/>
            </a:xfrm>
            <a:custGeom>
              <a:avLst/>
              <a:gdLst/>
              <a:ahLst/>
              <a:cxnLst/>
              <a:rect l="l" t="t" r="r" b="b"/>
              <a:pathLst>
                <a:path w="4318000" h="774700">
                  <a:moveTo>
                    <a:pt x="0" y="387350"/>
                  </a:moveTo>
                  <a:cubicBezTo>
                    <a:pt x="0" y="173482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73482"/>
                    <a:pt x="4318000" y="387350"/>
                  </a:cubicBezTo>
                  <a:cubicBezTo>
                    <a:pt x="4318000" y="601218"/>
                    <a:pt x="4144518" y="774700"/>
                    <a:pt x="3930650" y="774700"/>
                  </a:cubicBezTo>
                  <a:lnTo>
                    <a:pt x="387350" y="774700"/>
                  </a:lnTo>
                  <a:cubicBezTo>
                    <a:pt x="173482" y="774700"/>
                    <a:pt x="0" y="601218"/>
                    <a:pt x="0" y="38735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531D198B-63C4-0F7E-952D-6DF4F2DAADE6}"/>
                </a:ext>
              </a:extLst>
            </p:cNvPr>
            <p:cNvSpPr txBox="1"/>
            <p:nvPr/>
          </p:nvSpPr>
          <p:spPr>
            <a:xfrm>
              <a:off x="0" y="77470"/>
              <a:ext cx="43180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4800" dirty="0">
                  <a:solidFill>
                    <a:srgbClr val="FFFFFF"/>
                  </a:solidFill>
                  <a:latin typeface="Arimo"/>
                </a:rPr>
                <a:t>Part 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1040129" y="2247900"/>
            <a:ext cx="8408671" cy="5582174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47187" y="1392346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00200" y="2694413"/>
            <a:ext cx="7543800" cy="4455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在地震灾害后，需要一些智能机器人到灾害现场救援。假设每个智能机器人可以从一个地方到达另一个地方。在灾害现场，每个智能机器人只能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和周围一定范围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（是一个受限于通信设备的参数）的其它智能机器人通信，中央控制系统通信也只能和周围的智能机器人通信。每个智能机器人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无法通过</a:t>
            </a:r>
            <a:r>
              <a:rPr lang="en-US" altLang="zh-CN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GPS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获得自身的绝对坐标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。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1040129" y="551364"/>
            <a:ext cx="9442450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题目要求与应对策略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A8305A4-FC18-3839-0CAB-080E507CACF9}"/>
              </a:ext>
            </a:extLst>
          </p:cNvPr>
          <p:cNvSpPr/>
          <p:nvPr/>
        </p:nvSpPr>
        <p:spPr>
          <a:xfrm>
            <a:off x="11049000" y="876300"/>
            <a:ext cx="5725163" cy="836533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思考：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没有坐标，只能盲目搜索？</a:t>
            </a:r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05A130-78C7-45C8-DCFE-F47EAE3BA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600" y="1994224"/>
            <a:ext cx="6449325" cy="145752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982BA2-FA9A-3002-92F3-AE1AF356509F}"/>
              </a:ext>
            </a:extLst>
          </p:cNvPr>
          <p:cNvSpPr/>
          <p:nvPr/>
        </p:nvSpPr>
        <p:spPr>
          <a:xfrm>
            <a:off x="11258680" y="3856217"/>
            <a:ext cx="5725163" cy="3179518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策略：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当然不能仅仅凭借“一种”机器人完成搜救任务，如果将任务所需的信息与资源分配到不同的机器人上，通过多智能体的协作来完成呢？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A87E19-8666-8B8C-53AC-7DC8F16E6D1A}"/>
              </a:ext>
            </a:extLst>
          </p:cNvPr>
          <p:cNvSpPr/>
          <p:nvPr/>
        </p:nvSpPr>
        <p:spPr>
          <a:xfrm>
            <a:off x="7990696" y="8791342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1040129" y="2247900"/>
            <a:ext cx="7799071" cy="6646754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47187" y="1392346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600200" y="2694413"/>
            <a:ext cx="7086600" cy="6200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很简单的数学问题，假如我们有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个未知量和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n-1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个方程：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=X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=X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-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6</a:t>
            </a:r>
          </a:p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……</a:t>
            </a:r>
          </a:p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X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=X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n-1</a:t>
            </a: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</a:t>
            </a:r>
            <a:r>
              <a:rPr 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此时我们并不知道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X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~X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的值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但是如果已知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X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=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5</a:t>
            </a: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那么就可以得到所有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X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~X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的值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1040129" y="551364"/>
            <a:ext cx="9442450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生活中的类似方法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A8305A4-FC18-3839-0CAB-080E507CACF9}"/>
              </a:ext>
            </a:extLst>
          </p:cNvPr>
          <p:cNvSpPr/>
          <p:nvPr/>
        </p:nvSpPr>
        <p:spPr>
          <a:xfrm>
            <a:off x="11049000" y="551364"/>
            <a:ext cx="5725163" cy="1161470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更形象一点的问题：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后羿的大鸟应该往哪射？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4982BA2-FA9A-3002-92F3-AE1AF356509F}"/>
              </a:ext>
            </a:extLst>
          </p:cNvPr>
          <p:cNvSpPr/>
          <p:nvPr/>
        </p:nvSpPr>
        <p:spPr>
          <a:xfrm>
            <a:off x="11201399" y="4717564"/>
            <a:ext cx="5725163" cy="748551"/>
          </a:xfrm>
          <a:prstGeom prst="roundRect">
            <a:avLst>
              <a:gd name="adj" fmla="val 33736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小地图上没有敌方信息，无法瞄准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A87E19-8666-8B8C-53AC-7DC8F16E6D1A}"/>
              </a:ext>
            </a:extLst>
          </p:cNvPr>
          <p:cNvSpPr/>
          <p:nvPr/>
        </p:nvSpPr>
        <p:spPr>
          <a:xfrm>
            <a:off x="7990696" y="8791342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ED6C259-A701-0275-BDD0-F2EA04145A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681" y="1795632"/>
            <a:ext cx="6324600" cy="284607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776399C-360E-8A2C-5568-EEEEA273B7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8" r="58051" b="37281"/>
          <a:stretch/>
        </p:blipFill>
        <p:spPr>
          <a:xfrm>
            <a:off x="10349465" y="5765341"/>
            <a:ext cx="4144176" cy="3212336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84ADB77-F06F-882C-ADA5-DD9A00E02D19}"/>
              </a:ext>
            </a:extLst>
          </p:cNvPr>
          <p:cNvSpPr/>
          <p:nvPr/>
        </p:nvSpPr>
        <p:spPr>
          <a:xfrm>
            <a:off x="14647222" y="6196727"/>
            <a:ext cx="2823045" cy="2441446"/>
          </a:xfrm>
          <a:prstGeom prst="roundRect">
            <a:avLst>
              <a:gd name="adj" fmla="val 20471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队友提供视野，可以瞄准</a:t>
            </a:r>
          </a:p>
        </p:txBody>
      </p:sp>
    </p:spTree>
    <p:extLst>
      <p:ext uri="{BB962C8B-B14F-4D97-AF65-F5344CB8AC3E}">
        <p14:creationId xmlns:p14="http://schemas.microsoft.com/office/powerpoint/2010/main" val="2235089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8B5F29-919E-C6DE-36C2-C895F2E95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65" y="2540427"/>
            <a:ext cx="7144085" cy="5410200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1040129" y="2247900"/>
            <a:ext cx="9780271" cy="6646754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47187" y="1392346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9425" y="2694412"/>
            <a:ext cx="8382000" cy="5102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首先把场景设计为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1000*1000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的地图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三类智能体：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①搜救机器人（移动较快，任务是救援，没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GPS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②巡逻机器人（移动较慢，有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GPS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和较强的通信功能）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③中央控制基地（不可移动，有定位和所有信息）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两类目标点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Wingdings" panose="05000000000000000000" pitchFamily="2" charset="2"/>
              </a:rPr>
              <a:t>（随机生成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）：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①普通地震灾点（需少量救援）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②严重地震灾点（需大量救援）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1040129" y="551364"/>
            <a:ext cx="9442450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项目中的具体实现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A8305A4-FC18-3839-0CAB-080E507CACF9}"/>
              </a:ext>
            </a:extLst>
          </p:cNvPr>
          <p:cNvSpPr/>
          <p:nvPr/>
        </p:nvSpPr>
        <p:spPr>
          <a:xfrm>
            <a:off x="12496800" y="1392346"/>
            <a:ext cx="3591563" cy="782136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地图场景示例：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A87E19-8666-8B8C-53AC-7DC8F16E6D1A}"/>
              </a:ext>
            </a:extLst>
          </p:cNvPr>
          <p:cNvSpPr/>
          <p:nvPr/>
        </p:nvSpPr>
        <p:spPr>
          <a:xfrm>
            <a:off x="7990696" y="8791342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A9423F1-12DD-5612-1AE9-01B0120FD2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1600" y="4076700"/>
            <a:ext cx="541015" cy="48090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1EE8E20-3319-DC6C-EB17-D4ECC32EA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4375" y="4686300"/>
            <a:ext cx="547756" cy="6096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2F10F64-48A8-0F4C-EF91-6D814C3F64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1600" y="5379266"/>
            <a:ext cx="457200" cy="50074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12BD63-B937-D1EB-0A1D-5599426E5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6667500"/>
            <a:ext cx="347869" cy="381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5AC52F4-1D00-DBE0-F70F-FD4922781A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10296" y="7355322"/>
            <a:ext cx="400049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0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8B5F29-919E-C6DE-36C2-C895F2E95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65" y="2540427"/>
            <a:ext cx="7144085" cy="5410200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1040129" y="2247899"/>
            <a:ext cx="9982089" cy="6934201"/>
          </a:xfrm>
          <a:prstGeom prst="roundRect">
            <a:avLst>
              <a:gd name="adj" fmla="val 3504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9"/>
          <p:cNvSpPr/>
          <p:nvPr/>
        </p:nvSpPr>
        <p:spPr>
          <a:xfrm>
            <a:off x="347187" y="1392346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249424" y="2694412"/>
            <a:ext cx="10142043" cy="6394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个巡逻机器人按巡逻路径周期运动：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规定巡逻机器人的路径沿着（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300,700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）（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700,700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）（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700,300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）（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300,300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） 的矩形方框周期性巡逻并通信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作用是给搜救机器人通信灾点信息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7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个搜救机器人：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其中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个从中央基地附近出发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另外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个从四条边界线上随机点进入（支援）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</a:t>
            </a:r>
            <a:r>
              <a:rPr lang="zh-CN" altLang="en-US" sz="2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没有找到目标的情况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下默认斜线运动搜寻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个严重灾点和</a:t>
            </a:r>
            <a:r>
              <a:rPr lang="en-US" altLang="zh-CN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2~5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个普通灾点：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从一开始就在地图上随机生成于固定位置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在代码实现中，灾点类有一些属性（是否严重，被搜救数量等）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1040129" y="551364"/>
            <a:ext cx="9442450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系统运作基本框架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A8305A4-FC18-3839-0CAB-080E507CACF9}"/>
              </a:ext>
            </a:extLst>
          </p:cNvPr>
          <p:cNvSpPr/>
          <p:nvPr/>
        </p:nvSpPr>
        <p:spPr>
          <a:xfrm>
            <a:off x="12496800" y="1392346"/>
            <a:ext cx="3591563" cy="782136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运动场景示例：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A87E19-8666-8B8C-53AC-7DC8F16E6D1A}"/>
              </a:ext>
            </a:extLst>
          </p:cNvPr>
          <p:cNvSpPr/>
          <p:nvPr/>
        </p:nvSpPr>
        <p:spPr>
          <a:xfrm>
            <a:off x="8229600" y="8963561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A48087C-AE39-9F6B-D382-6C3968142C26}"/>
              </a:ext>
            </a:extLst>
          </p:cNvPr>
          <p:cNvCxnSpPr>
            <a:cxnSpLocks/>
          </p:cNvCxnSpPr>
          <p:nvPr/>
        </p:nvCxnSpPr>
        <p:spPr>
          <a:xfrm>
            <a:off x="13258800" y="4305300"/>
            <a:ext cx="2667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2C4A85C-D475-9397-414E-47B6F04BF61F}"/>
              </a:ext>
            </a:extLst>
          </p:cNvPr>
          <p:cNvCxnSpPr>
            <a:cxnSpLocks/>
          </p:cNvCxnSpPr>
          <p:nvPr/>
        </p:nvCxnSpPr>
        <p:spPr>
          <a:xfrm flipH="1">
            <a:off x="13258800" y="6057900"/>
            <a:ext cx="266700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88BB7A4-0DCC-0A86-B465-D812295ABAF7}"/>
              </a:ext>
            </a:extLst>
          </p:cNvPr>
          <p:cNvCxnSpPr>
            <a:cxnSpLocks/>
          </p:cNvCxnSpPr>
          <p:nvPr/>
        </p:nvCxnSpPr>
        <p:spPr>
          <a:xfrm flipV="1">
            <a:off x="13269686" y="4305300"/>
            <a:ext cx="0" cy="1752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94A482F-C621-D685-6545-0489AEEC5F05}"/>
              </a:ext>
            </a:extLst>
          </p:cNvPr>
          <p:cNvCxnSpPr>
            <a:cxnSpLocks/>
          </p:cNvCxnSpPr>
          <p:nvPr/>
        </p:nvCxnSpPr>
        <p:spPr>
          <a:xfrm>
            <a:off x="15925800" y="4305300"/>
            <a:ext cx="0" cy="1752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882A3FA3-3CF8-93A6-55BC-EB92D71E7540}"/>
              </a:ext>
            </a:extLst>
          </p:cNvPr>
          <p:cNvCxnSpPr>
            <a:cxnSpLocks/>
          </p:cNvCxnSpPr>
          <p:nvPr/>
        </p:nvCxnSpPr>
        <p:spPr>
          <a:xfrm flipH="1">
            <a:off x="11582400" y="3238500"/>
            <a:ext cx="1181100" cy="9906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87A8E6FA-DD1E-FC20-9C02-70E0CF31AE8C}"/>
              </a:ext>
            </a:extLst>
          </p:cNvPr>
          <p:cNvCxnSpPr>
            <a:cxnSpLocks/>
          </p:cNvCxnSpPr>
          <p:nvPr/>
        </p:nvCxnSpPr>
        <p:spPr>
          <a:xfrm>
            <a:off x="11582400" y="4263571"/>
            <a:ext cx="1116218" cy="9180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41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3429000"/>
            <a:ext cx="18288000" cy="3429000"/>
          </a:xfrm>
          <a:custGeom>
            <a:avLst/>
            <a:gdLst/>
            <a:ahLst/>
            <a:cxnLst/>
            <a:rect l="l" t="t" r="r" b="b"/>
            <a:pathLst>
              <a:path w="18288000" h="3429000">
                <a:moveTo>
                  <a:pt x="0" y="0"/>
                </a:moveTo>
                <a:lnTo>
                  <a:pt x="18288000" y="0"/>
                </a:lnTo>
                <a:lnTo>
                  <a:pt x="18288000" y="3429000"/>
                </a:lnTo>
                <a:lnTo>
                  <a:pt x="0" y="3429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447800" y="4198685"/>
            <a:ext cx="944245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72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多智能体系统交互方式</a:t>
            </a:r>
            <a:endParaRPr lang="en-US" sz="72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666875" y="5536882"/>
            <a:ext cx="3238500" cy="659131"/>
            <a:chOff x="0" y="0"/>
            <a:chExt cx="4318000" cy="87884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318000" cy="774700"/>
            </a:xfrm>
            <a:custGeom>
              <a:avLst/>
              <a:gdLst/>
              <a:ahLst/>
              <a:cxnLst/>
              <a:rect l="l" t="t" r="r" b="b"/>
              <a:pathLst>
                <a:path w="4318000" h="774700">
                  <a:moveTo>
                    <a:pt x="0" y="387350"/>
                  </a:moveTo>
                  <a:cubicBezTo>
                    <a:pt x="0" y="173482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73482"/>
                    <a:pt x="4318000" y="387350"/>
                  </a:cubicBezTo>
                  <a:cubicBezTo>
                    <a:pt x="4318000" y="601218"/>
                    <a:pt x="4144518" y="774700"/>
                    <a:pt x="3930650" y="774700"/>
                  </a:cubicBezTo>
                  <a:lnTo>
                    <a:pt x="387350" y="774700"/>
                  </a:lnTo>
                  <a:cubicBezTo>
                    <a:pt x="173482" y="774700"/>
                    <a:pt x="0" y="601218"/>
                    <a:pt x="0" y="38735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85091"/>
              <a:ext cx="4318000" cy="7937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altLang="zh-CN" sz="4000" dirty="0">
                  <a:solidFill>
                    <a:srgbClr val="FFFFFF"/>
                  </a:solidFill>
                  <a:latin typeface="Arimo"/>
                </a:rPr>
                <a:t>Part 2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4097000" y="2805112"/>
            <a:ext cx="4696576" cy="467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000"/>
              </a:lnSpc>
            </a:pPr>
            <a:r>
              <a:rPr lang="en-US" sz="30000" dirty="0">
                <a:solidFill>
                  <a:srgbClr val="FFFFFF">
                    <a:alpha val="70000"/>
                  </a:srgbClr>
                </a:solidFill>
                <a:latin typeface="Arimo Bold"/>
              </a:rPr>
              <a:t>02</a:t>
            </a:r>
          </a:p>
        </p:txBody>
      </p:sp>
      <p:grpSp>
        <p:nvGrpSpPr>
          <p:cNvPr id="9" name="Group 5">
            <a:extLst>
              <a:ext uri="{FF2B5EF4-FFF2-40B4-BE49-F238E27FC236}">
                <a16:creationId xmlns:a16="http://schemas.microsoft.com/office/drawing/2014/main" id="{24C06113-1764-B646-80FE-299F2306D149}"/>
              </a:ext>
            </a:extLst>
          </p:cNvPr>
          <p:cNvGrpSpPr/>
          <p:nvPr/>
        </p:nvGrpSpPr>
        <p:grpSpPr>
          <a:xfrm>
            <a:off x="1666875" y="5536882"/>
            <a:ext cx="3238500" cy="902018"/>
            <a:chOff x="0" y="-1"/>
            <a:chExt cx="4318000" cy="87122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B83AA92-5291-AEC7-FCAD-98BC82A44A70}"/>
                </a:ext>
              </a:extLst>
            </p:cNvPr>
            <p:cNvSpPr/>
            <p:nvPr/>
          </p:nvSpPr>
          <p:spPr>
            <a:xfrm>
              <a:off x="0" y="-1"/>
              <a:ext cx="4318000" cy="774700"/>
            </a:xfrm>
            <a:custGeom>
              <a:avLst/>
              <a:gdLst/>
              <a:ahLst/>
              <a:cxnLst/>
              <a:rect l="l" t="t" r="r" b="b"/>
              <a:pathLst>
                <a:path w="4318000" h="774700">
                  <a:moveTo>
                    <a:pt x="0" y="387350"/>
                  </a:moveTo>
                  <a:cubicBezTo>
                    <a:pt x="0" y="173482"/>
                    <a:pt x="173482" y="0"/>
                    <a:pt x="387350" y="0"/>
                  </a:cubicBezTo>
                  <a:lnTo>
                    <a:pt x="3930650" y="0"/>
                  </a:lnTo>
                  <a:cubicBezTo>
                    <a:pt x="4144518" y="0"/>
                    <a:pt x="4318000" y="173482"/>
                    <a:pt x="4318000" y="387350"/>
                  </a:cubicBezTo>
                  <a:cubicBezTo>
                    <a:pt x="4318000" y="601218"/>
                    <a:pt x="4144518" y="774700"/>
                    <a:pt x="3930650" y="774700"/>
                  </a:cubicBezTo>
                  <a:lnTo>
                    <a:pt x="387350" y="774700"/>
                  </a:lnTo>
                  <a:cubicBezTo>
                    <a:pt x="173482" y="774700"/>
                    <a:pt x="0" y="601218"/>
                    <a:pt x="0" y="387350"/>
                  </a:cubicBezTo>
                  <a:close/>
                </a:path>
              </a:pathLst>
            </a:custGeom>
            <a:solidFill>
              <a:srgbClr val="302CD8"/>
            </a:solidFill>
          </p:spPr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BB12AF2A-A66C-AFD2-05A4-771ACC330D21}"/>
                </a:ext>
              </a:extLst>
            </p:cNvPr>
            <p:cNvSpPr txBox="1"/>
            <p:nvPr/>
          </p:nvSpPr>
          <p:spPr>
            <a:xfrm>
              <a:off x="0" y="77470"/>
              <a:ext cx="4318000" cy="793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0"/>
                </a:lnSpc>
              </a:pPr>
              <a:r>
                <a:rPr lang="en-US" sz="4800" dirty="0">
                  <a:solidFill>
                    <a:srgbClr val="FFFFFF"/>
                  </a:solidFill>
                  <a:latin typeface="Arimo"/>
                </a:rPr>
                <a:t>Part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44367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CB70E9-4D89-4D8F-A816-78F2FFE20199}"/>
              </a:ext>
            </a:extLst>
          </p:cNvPr>
          <p:cNvSpPr/>
          <p:nvPr/>
        </p:nvSpPr>
        <p:spPr>
          <a:xfrm>
            <a:off x="695763" y="2668954"/>
            <a:ext cx="8829237" cy="6122387"/>
          </a:xfrm>
          <a:prstGeom prst="roundRect">
            <a:avLst>
              <a:gd name="adj" fmla="val 7350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Freeform 9"/>
          <p:cNvSpPr/>
          <p:nvPr/>
        </p:nvSpPr>
        <p:spPr>
          <a:xfrm>
            <a:off x="123469" y="1741585"/>
            <a:ext cx="1523047" cy="1330642"/>
          </a:xfrm>
          <a:custGeom>
            <a:avLst/>
            <a:gdLst/>
            <a:ahLst/>
            <a:cxnLst/>
            <a:rect l="l" t="t" r="r" b="b"/>
            <a:pathLst>
              <a:path w="1523047" h="1330642">
                <a:moveTo>
                  <a:pt x="0" y="0"/>
                </a:moveTo>
                <a:lnTo>
                  <a:pt x="1523047" y="0"/>
                </a:lnTo>
                <a:lnTo>
                  <a:pt x="1523047" y="1330642"/>
                </a:lnTo>
                <a:lnTo>
                  <a:pt x="0" y="1330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3" b="-23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953731" y="2836041"/>
            <a:ext cx="8190270" cy="57485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进入距离巡逻机器人的</a:t>
            </a:r>
            <a:r>
              <a:rPr lang="zh-CN" altLang="en-US" sz="28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通信范围</a:t>
            </a:r>
            <a:r>
              <a:rPr lang="en-US" altLang="zh-CN" sz="2800" dirty="0">
                <a:solidFill>
                  <a:srgbClr val="00B05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200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以内，可以获得</a:t>
            </a:r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最近</a:t>
            </a:r>
            <a:r>
              <a:rPr lang="zh-CN" altLang="en-US" sz="2800" dirty="0">
                <a:solidFill>
                  <a:schemeClr val="accent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的灾区坐标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，并进行判断是否需要前往。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判断条件为：</a:t>
            </a:r>
            <a:r>
              <a:rPr lang="zh-CN" altLang="en-US" sz="2800" dirty="0">
                <a:solidFill>
                  <a:srgbClr val="C0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严重灾点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直接前往；</a:t>
            </a:r>
            <a:r>
              <a:rPr lang="zh-CN" altLang="en-US" sz="2800" dirty="0">
                <a:solidFill>
                  <a:srgbClr val="FFC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普通灾点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若已经在救援的机器人小于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3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（灾点受救援数量），则加入救援，否则认为救援力量足够，不再前往。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到达灾点后将灾点受救援数量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+1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，并停留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120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时钟周期（救援），之后</a:t>
            </a:r>
            <a:r>
              <a:rPr lang="zh-CN" altLang="en-US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返程回到基地维修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。</a:t>
            </a:r>
            <a:endParaRPr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回到基地后令新的搜救机器人再次从相同的起点出发，从而维持地图内始终有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7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个搜救机器人工作。</a:t>
            </a:r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1179A180-7BCC-4E90-902B-594862ACE655}"/>
              </a:ext>
            </a:extLst>
          </p:cNvPr>
          <p:cNvSpPr txBox="1"/>
          <p:nvPr/>
        </p:nvSpPr>
        <p:spPr>
          <a:xfrm>
            <a:off x="695763" y="473312"/>
            <a:ext cx="9442450" cy="10068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54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第一种：与巡逻机器人通信</a:t>
            </a:r>
            <a:endParaRPr lang="en-US" sz="54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E868C9E-64BC-4C2E-8A95-15AC3D8F9854}"/>
              </a:ext>
            </a:extLst>
          </p:cNvPr>
          <p:cNvSpPr txBox="1"/>
          <p:nvPr/>
        </p:nvSpPr>
        <p:spPr>
          <a:xfrm>
            <a:off x="1658262" y="1708692"/>
            <a:ext cx="2761337" cy="9602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0"/>
              </a:lnSpc>
            </a:pPr>
            <a:r>
              <a:rPr lang="zh-CN" altLang="en-US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寻路方式 </a:t>
            </a:r>
            <a:r>
              <a:rPr lang="en-US" altLang="zh-CN" sz="4000" dirty="0">
                <a:solidFill>
                  <a:srgbClr val="00206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</a:t>
            </a:r>
            <a:endParaRPr lang="en-US" sz="4000" dirty="0">
              <a:solidFill>
                <a:srgbClr val="00206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450D12D-FEA7-9832-CD96-2A76BF475769}"/>
              </a:ext>
            </a:extLst>
          </p:cNvPr>
          <p:cNvSpPr/>
          <p:nvPr/>
        </p:nvSpPr>
        <p:spPr>
          <a:xfrm>
            <a:off x="7990696" y="8791342"/>
            <a:ext cx="9270488" cy="1323439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Earthquake</a:t>
            </a:r>
            <a:r>
              <a:rPr lang="en-US" altLang="zh-CN" sz="8000" i="1" dirty="0">
                <a:ln w="0">
                  <a:gradFill>
                    <a:gsLst>
                      <a:gs pos="0">
                        <a:schemeClr val="accent1">
                          <a:lumMod val="5000"/>
                          <a:lumOff val="95000"/>
                        </a:schemeClr>
                      </a:gs>
                      <a:gs pos="74000">
                        <a:schemeClr val="accent1">
                          <a:lumMod val="45000"/>
                          <a:lumOff val="55000"/>
                        </a:schemeClr>
                      </a:gs>
                      <a:gs pos="83000">
                        <a:schemeClr val="accent1">
                          <a:lumMod val="45000"/>
                          <a:lumOff val="55000"/>
                        </a:schemeClr>
                      </a:gs>
                      <a:gs pos="100000">
                        <a:schemeClr val="accent1">
                          <a:lumMod val="30000"/>
                          <a:lumOff val="70000"/>
                        </a:schemeClr>
                      </a:gs>
                    </a:gsLst>
                    <a:lin ang="5400000" scaled="1"/>
                  </a:gradFill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 </a:t>
            </a:r>
            <a:r>
              <a:rPr lang="en-US" altLang="zh-CN" sz="8000" i="1" dirty="0">
                <a:ln w="0">
                  <a:noFill/>
                </a:ln>
                <a:solidFill>
                  <a:schemeClr val="accent1">
                    <a:lumMod val="40000"/>
                    <a:lumOff val="60000"/>
                    <a:alpha val="50000"/>
                  </a:schemeClr>
                </a:solidFill>
                <a:effectLst>
                  <a:glow rad="127000">
                    <a:schemeClr val="accent1">
                      <a:alpha val="0"/>
                    </a:schemeClr>
                  </a:glow>
                  <a:outerShdw blurRad="38100" dist="38100" dir="2700000" sx="1000" sy="1000" algn="tl">
                    <a:srgbClr val="000000"/>
                  </a:outerShdw>
                  <a:reflection stA="0" endPos="65000" dist="50800" dir="5400000" sy="-100000" algn="bl" rotWithShape="0"/>
                </a:effectLst>
                <a:latin typeface="Bahnschrift SemiBold" panose="020B0502040204020203" pitchFamily="34" charset="0"/>
              </a:rPr>
              <a:t>Rescue</a:t>
            </a:r>
            <a:endParaRPr lang="zh-CN" altLang="en-US" sz="8000" i="1" cap="none" spc="0" dirty="0">
              <a:ln w="0">
                <a:noFill/>
              </a:ln>
              <a:solidFill>
                <a:schemeClr val="accent1">
                  <a:lumMod val="40000"/>
                  <a:lumOff val="60000"/>
                  <a:alpha val="50000"/>
                </a:schemeClr>
              </a:solidFill>
              <a:effectLst>
                <a:glow rad="127000">
                  <a:schemeClr val="accent1">
                    <a:alpha val="0"/>
                  </a:schemeClr>
                </a:glow>
                <a:outerShdw blurRad="38100" dist="38100" dir="2700000" sx="1000" sy="1000" algn="tl">
                  <a:srgbClr val="000000"/>
                </a:outerShdw>
                <a:reflection stA="0" endPos="65000" dist="50800" dir="5400000" sy="-100000" algn="bl" rotWithShape="0"/>
              </a:effectLst>
              <a:latin typeface="Bahnschrift SemiBold" panose="020B05020402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FDC9CE-D12D-90F6-4B58-92E35BFC8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8142" y="4600002"/>
            <a:ext cx="3505689" cy="4258269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41FE919-81CF-7E58-BBE3-F444C6C696D7}"/>
              </a:ext>
            </a:extLst>
          </p:cNvPr>
          <p:cNvSpPr/>
          <p:nvPr/>
        </p:nvSpPr>
        <p:spPr>
          <a:xfrm>
            <a:off x="11730333" y="3677416"/>
            <a:ext cx="4124963" cy="782136"/>
          </a:xfrm>
          <a:prstGeom prst="roundRect">
            <a:avLst>
              <a:gd name="adj" fmla="val 44477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通信范围及方式演示：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C4879B8-77FC-4C3E-D6E3-174F59D315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3919" y="4860145"/>
            <a:ext cx="3501051" cy="3893096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A9384290-FAC0-05F4-685C-C263ED351EEE}"/>
              </a:ext>
            </a:extLst>
          </p:cNvPr>
          <p:cNvSpPr/>
          <p:nvPr/>
        </p:nvSpPr>
        <p:spPr>
          <a:xfrm>
            <a:off x="13303611" y="648682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A2EEF4C0-B8ED-EAC4-4C91-722AAAA4E754}"/>
              </a:ext>
            </a:extLst>
          </p:cNvPr>
          <p:cNvSpPr/>
          <p:nvPr/>
        </p:nvSpPr>
        <p:spPr>
          <a:xfrm rot="20570009">
            <a:off x="8650008" y="2030479"/>
            <a:ext cx="978408" cy="484632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8200B20-0FA6-4082-1C4C-DB85C339F09D}"/>
              </a:ext>
            </a:extLst>
          </p:cNvPr>
          <p:cNvSpPr/>
          <p:nvPr/>
        </p:nvSpPr>
        <p:spPr>
          <a:xfrm>
            <a:off x="9536746" y="1073800"/>
            <a:ext cx="8208224" cy="2060568"/>
          </a:xfrm>
          <a:prstGeom prst="roundRect">
            <a:avLst>
              <a:gd name="adj" fmla="val 20919"/>
            </a:avLst>
          </a:prstGeom>
          <a:solidFill>
            <a:schemeClr val="tx2">
              <a:lumMod val="20000"/>
              <a:lumOff val="8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70C0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为什么可以获得坐标？</a:t>
            </a:r>
            <a:endParaRPr lang="en-US" altLang="zh-CN" sz="2800" dirty="0">
              <a:solidFill>
                <a:srgbClr val="0070C0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搜救机器人本身无绝对坐标，但可以根据雷达和摄像头等仪器获得相对坐标，再加上巡逻机器人传输的信息：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灾点的相对坐标方位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(dx1, dy1)=(dx0+x1-x0,dy0+y1-y0)</a:t>
            </a:r>
          </a:p>
        </p:txBody>
      </p:sp>
    </p:spTree>
    <p:extLst>
      <p:ext uri="{BB962C8B-B14F-4D97-AF65-F5344CB8AC3E}">
        <p14:creationId xmlns:p14="http://schemas.microsoft.com/office/powerpoint/2010/main" val="2727911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1937</Words>
  <Application>Microsoft Office PowerPoint</Application>
  <PresentationFormat>自定义</PresentationFormat>
  <Paragraphs>152</Paragraphs>
  <Slides>21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Bahnschrift SemiBold</vt:lpstr>
      <vt:lpstr>Arimo Bold</vt:lpstr>
      <vt:lpstr>Arimo</vt:lpstr>
      <vt:lpstr>思源黑体 CN Bold</vt:lpstr>
      <vt:lpstr>等线</vt:lpstr>
      <vt:lpstr>Arial</vt:lpstr>
      <vt:lpstr>思源黑体 CN Heavy</vt:lpstr>
      <vt:lpstr>Calibri</vt:lpstr>
      <vt:lpstr>Courier New</vt:lpstr>
      <vt:lpstr>楷体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zenitsu</dc:creator>
  <cp:lastModifiedBy>思奇 梁</cp:lastModifiedBy>
  <cp:revision>21</cp:revision>
  <dcterms:created xsi:type="dcterms:W3CDTF">2006-08-16T00:00:00Z</dcterms:created>
  <dcterms:modified xsi:type="dcterms:W3CDTF">2025-03-05T07:56:08Z</dcterms:modified>
  <dc:identifier>DAGBD6uIHS8</dc:identifier>
</cp:coreProperties>
</file>